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2" r:id="rId3"/>
    <p:sldId id="281" r:id="rId4"/>
    <p:sldId id="280" r:id="rId5"/>
    <p:sldId id="258" r:id="rId6"/>
    <p:sldId id="291" r:id="rId7"/>
    <p:sldId id="292" r:id="rId8"/>
    <p:sldId id="259" r:id="rId9"/>
    <p:sldId id="285" r:id="rId10"/>
    <p:sldId id="275" r:id="rId11"/>
    <p:sldId id="293" r:id="rId12"/>
    <p:sldId id="294" r:id="rId13"/>
    <p:sldId id="295" r:id="rId14"/>
    <p:sldId id="272" r:id="rId15"/>
    <p:sldId id="263" r:id="rId16"/>
    <p:sldId id="273" r:id="rId17"/>
    <p:sldId id="276" r:id="rId18"/>
    <p:sldId id="268" r:id="rId19"/>
    <p:sldId id="267" r:id="rId20"/>
    <p:sldId id="266" r:id="rId21"/>
    <p:sldId id="264" r:id="rId22"/>
    <p:sldId id="286" r:id="rId23"/>
    <p:sldId id="265" r:id="rId24"/>
    <p:sldId id="269" r:id="rId25"/>
    <p:sldId id="277" r:id="rId26"/>
    <p:sldId id="271" r:id="rId27"/>
    <p:sldId id="270" r:id="rId28"/>
    <p:sldId id="289" r:id="rId29"/>
    <p:sldId id="279" r:id="rId30"/>
  </p:sldIdLst>
  <p:sldSz cx="10693400" cy="75565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1648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../output/Green_Visualization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dashboard_files/Green_Visualization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F:\BD_DR\Projects\DSCBI\GreenFundTeamNISR\dashboard_files\rwanda_dashboard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output/Green_Visualization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63503" y="142240"/>
            <a:ext cx="10819000" cy="7020560"/>
          </a:xfrm>
          <a:custGeom>
            <a:avLst/>
            <a:gdLst/>
            <a:ahLst/>
            <a:cxnLst/>
            <a:rect l="l" t="t" r="r" b="b"/>
            <a:pathLst>
              <a:path w="10819000" h="6141253" extrusionOk="0">
                <a:moveTo>
                  <a:pt x="0" y="0"/>
                </a:moveTo>
                <a:lnTo>
                  <a:pt x="10819000" y="0"/>
                </a:lnTo>
                <a:lnTo>
                  <a:pt x="10819000" y="6141254"/>
                </a:lnTo>
                <a:lnTo>
                  <a:pt x="0" y="6141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1"/>
          <p:cNvSpPr/>
          <p:nvPr/>
        </p:nvSpPr>
        <p:spPr>
          <a:xfrm>
            <a:off x="1225153" y="5718753"/>
            <a:ext cx="8369465" cy="784146"/>
          </a:xfrm>
          <a:custGeom>
            <a:avLst/>
            <a:gdLst/>
            <a:ahLst/>
            <a:cxnLst/>
            <a:rect l="l" t="t" r="r" b="b"/>
            <a:pathLst>
              <a:path w="8369465" h="784146" extrusionOk="0">
                <a:moveTo>
                  <a:pt x="0" y="0"/>
                </a:moveTo>
                <a:lnTo>
                  <a:pt x="8369465" y="0"/>
                </a:lnTo>
                <a:lnTo>
                  <a:pt x="8369465" y="784145"/>
                </a:lnTo>
                <a:lnTo>
                  <a:pt x="0" y="784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6" name="Google Shape;86;p1"/>
          <p:cNvSpPr txBox="1"/>
          <p:nvPr/>
        </p:nvSpPr>
        <p:spPr>
          <a:xfrm>
            <a:off x="447040" y="944880"/>
            <a:ext cx="10129520" cy="4967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Topic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+mn-lt"/>
              </a:rPr>
              <a:t>Data for a Green Future: 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Prioritizing Environmental and Climate Change Statistics in National Strategic Frameworks</a:t>
            </a:r>
            <a:endParaRPr lang="en-US" sz="3200" b="0" i="0" u="none" strike="noStrike" cap="none" dirty="0">
              <a:solidFill>
                <a:srgbClr val="FFFFFF"/>
              </a:solidFill>
              <a:latin typeface="+mn-lt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lvl="0"/>
            <a:r>
              <a:rPr lang="en-US" sz="2270" b="0" i="0" u="none" strike="noStrike" cap="none" dirty="0">
                <a:solidFill>
                  <a:srgbClr val="FFFFFF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Team:</a:t>
            </a:r>
            <a:r>
              <a:rPr lang="en-US" sz="2270" dirty="0">
                <a:solidFill>
                  <a:srgbClr val="FFFFFF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USABYIMANA Monique</a:t>
            </a:r>
          </a:p>
          <a:p>
            <a:pPr lvl="0"/>
            <a:r>
              <a:rPr lang="en-US" sz="2400" dirty="0">
                <a:solidFill>
                  <a:schemeClr val="bg1"/>
                </a:solidFill>
                <a:latin typeface="+mn-lt"/>
              </a:rPr>
              <a:t>           NKUNDIMANA Donath</a:t>
            </a:r>
          </a:p>
          <a:p>
            <a:pPr lvl="0"/>
            <a:r>
              <a:rPr lang="en-US" sz="2400" dirty="0">
                <a:solidFill>
                  <a:schemeClr val="bg1"/>
                </a:solidFill>
                <a:latin typeface="+mn-lt"/>
              </a:rPr>
              <a:t>           HANYURINEZA Emmanuel</a:t>
            </a:r>
          </a:p>
          <a:p>
            <a:pPr lvl="0"/>
            <a:r>
              <a:rPr lang="en-US" sz="2400" dirty="0">
                <a:solidFill>
                  <a:schemeClr val="bg1"/>
                </a:solidFill>
                <a:latin typeface="+mn-lt"/>
              </a:rPr>
              <a:t>           INGABIRE Annonciata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162"/>
            <a:ext cx="9067800" cy="12420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visualization on the project samples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787"/>
            <a:ext cx="10693400" cy="6050278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4062848" y="1298859"/>
            <a:ext cx="3771900" cy="997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 action="ppaction://hlinkfile"/>
              </a:rPr>
              <a:t>file:///F:/BD_DR/Projects/DSCBI/GreenFundTeamNISR/output/Green_Visualization.html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2" y="388179"/>
            <a:ext cx="10408996" cy="69960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223DBD-0FF2-4B9D-981A-5DDA8FE4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395"/>
            <a:ext cx="10693400" cy="595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72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366171-FFC3-481F-A787-F042477F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114"/>
            <a:ext cx="10693400" cy="59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6611"/>
            <a:ext cx="9575800" cy="17629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Interactive dashboard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840"/>
            <a:ext cx="10693400" cy="5926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4641"/>
            <a:ext cx="9545320" cy="147319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visualization on the project samples</a:t>
            </a:r>
            <a:b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Interactive dashboard</a:t>
            </a:r>
            <a:br>
              <a:rPr lang="en-US" sz="2800" b="1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endParaRPr lang="en-US" sz="28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1574800"/>
            <a:ext cx="9347200" cy="48971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5921"/>
            <a:ext cx="9494520" cy="98551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Interactive dashboard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564640"/>
            <a:ext cx="9794240" cy="5072792"/>
          </a:xfrm>
          <a:prstGeom prst="rect">
            <a:avLst/>
          </a:prstGeom>
        </p:spPr>
      </p:pic>
      <p:sp>
        <p:nvSpPr>
          <p:cNvPr id="4" name="Rectangle: Rounded Corners 3">
            <a:hlinkClick r:id="rId3" action="ppaction://hlinkfile"/>
          </p:cNvPr>
          <p:cNvSpPr/>
          <p:nvPr/>
        </p:nvSpPr>
        <p:spPr>
          <a:xfrm>
            <a:off x="2826327" y="2857500"/>
            <a:ext cx="3283528" cy="1558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4" action="ppaction://hlinkfile"/>
              </a:rPr>
              <a:t>file:///F:/BD_DR/Projects/DSCBI/GreenFundTeamNISR/dashboard_files/rwanda_dashboard.html</a:t>
            </a:r>
            <a:r>
              <a:rPr lang="en-US" dirty="0"/>
              <a:t> 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7190509" y="1953491"/>
            <a:ext cx="2421082" cy="7793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GHG: GreenHouse Gaz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4641"/>
            <a:ext cx="9585960" cy="110743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Interactive dashboard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402080"/>
            <a:ext cx="10200640" cy="6280900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6380018" y="2919845"/>
            <a:ext cx="1776846" cy="750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http://localhost:8501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24429"/>
            <a:ext cx="9794240" cy="815339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rgbClr val="0070C0"/>
                </a:solidFill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Interactive dashboard</a:t>
            </a:r>
            <a:endParaRPr lang="en-US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139768"/>
            <a:ext cx="10434320" cy="60923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600" y="345441"/>
            <a:ext cx="10109200" cy="863599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rgbClr val="0070C0"/>
                </a:solidFill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Interactive dashboard</a:t>
            </a:r>
            <a:endParaRPr lang="en-US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209041"/>
            <a:ext cx="10109200" cy="60020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-215903" y="771646"/>
            <a:ext cx="10819000" cy="6141253"/>
          </a:xfrm>
          <a:custGeom>
            <a:avLst/>
            <a:gdLst/>
            <a:ahLst/>
            <a:cxnLst/>
            <a:rect l="l" t="t" r="r" b="b"/>
            <a:pathLst>
              <a:path w="10819000" h="6141253" extrusionOk="0">
                <a:moveTo>
                  <a:pt x="0" y="0"/>
                </a:moveTo>
                <a:lnTo>
                  <a:pt x="10819000" y="0"/>
                </a:lnTo>
                <a:lnTo>
                  <a:pt x="10819000" y="6141254"/>
                </a:lnTo>
                <a:lnTo>
                  <a:pt x="0" y="6141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92;p2"/>
          <p:cNvSpPr txBox="1"/>
          <p:nvPr/>
        </p:nvSpPr>
        <p:spPr>
          <a:xfrm>
            <a:off x="464706" y="365760"/>
            <a:ext cx="8892654" cy="68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5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Project overview and rationale</a:t>
            </a: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64706" y="894080"/>
            <a:ext cx="10030574" cy="585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5250" marR="0" lvl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endParaRPr lang="en-US" sz="2105" b="1" i="0" u="none" strike="noStrike" cap="none" dirty="0">
              <a:solidFill>
                <a:srgbClr val="434343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95250" marR="0" lvl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r>
              <a:rPr lang="en-US" sz="2105" b="1" i="0" u="none" strike="noStrike" cap="none" dirty="0">
                <a:solidFill>
                  <a:srgbClr val="434343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</a:t>
            </a:r>
            <a:r>
              <a:rPr lang="en-US" sz="2000" b="1" i="0" u="none" strike="noStrike" cap="none" dirty="0">
                <a:solidFill>
                  <a:srgbClr val="434343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.Objectives</a:t>
            </a:r>
            <a:endParaRPr lang="en-US" sz="2000" b="0" i="0" u="none" strike="noStrike" cap="none" dirty="0">
              <a:solidFill>
                <a:srgbClr val="434343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95250" marR="0" lvl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endParaRPr lang="en-US" sz="2105" b="0" i="0" u="none" strike="noStrike" cap="none" dirty="0">
              <a:solidFill>
                <a:srgbClr val="434343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114300" indent="0">
              <a:buNone/>
            </a:pPr>
            <a:r>
              <a:rPr lang="en-US" sz="2400" dirty="0"/>
              <a:t>project proposes the development of an integrated climate and environmental </a:t>
            </a:r>
            <a:r>
              <a:rPr lang="en-US" sz="2400" b="1" dirty="0"/>
              <a:t>data platform</a:t>
            </a:r>
            <a:r>
              <a:rPr lang="en-US" sz="2400" dirty="0"/>
              <a:t>. The system will improve data collection, management, visualization, and use aligned with NST2 and NSDS 4 priorities.</a:t>
            </a:r>
          </a:p>
          <a:p>
            <a:pPr marL="114300" indent="0">
              <a:buNone/>
            </a:pPr>
            <a:r>
              <a:rPr lang="en-GB" sz="2400" b="1" dirty="0"/>
              <a:t>Project Objectives: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Strengthening the production, quality, and accessibility of environmental and climate statistics.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Integrate statistical indicators into national development frameworks and reporting cycles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Build national capacity in data science, visualization, and environmental modeling.</a:t>
            </a:r>
            <a:endParaRPr lang="en-GB" sz="2400" dirty="0"/>
          </a:p>
          <a:p>
            <a:pPr marL="457200" marR="0" lvl="0" indent="-3619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  <a:buFont typeface="IBM Plex Sans" panose="020B0503050203000203"/>
              <a:buAutoNum type="alphaLcParenBoth"/>
            </a:pPr>
            <a:endParaRPr sz="2105" dirty="0">
              <a:solidFill>
                <a:srgbClr val="434343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6081"/>
            <a:ext cx="9768840" cy="640079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rgbClr val="0070C0"/>
                </a:solidFill>
                <a:latin typeface="+mj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rgbClr val="0070C0"/>
                </a:solidFill>
                <a:latin typeface="+mj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rgbClr val="0070C0"/>
                </a:solidFill>
                <a:latin typeface="+mj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rgbClr val="0070C0"/>
                </a:solidFill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Interactive dashboard</a:t>
            </a:r>
            <a:endParaRPr lang="en-US" sz="28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148080"/>
            <a:ext cx="10170160" cy="5669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61"/>
            <a:ext cx="9260840" cy="78232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rgbClr val="0070C0"/>
                </a:solidFill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Interactive dashboard</a:t>
            </a:r>
            <a:endParaRPr lang="en-US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239520"/>
            <a:ext cx="9682480" cy="49466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4481"/>
            <a:ext cx="9128760" cy="660399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rgbClr val="0070C0"/>
                </a:solidFill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Interactive dashboard</a:t>
            </a:r>
            <a:endParaRPr lang="en-US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944880"/>
            <a:ext cx="10088880" cy="541795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4481"/>
            <a:ext cx="9128760" cy="660399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Interactive dashboard</a:t>
            </a:r>
            <a:endParaRPr lang="en-US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944880"/>
            <a:ext cx="10088880" cy="54179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4961"/>
            <a:ext cx="9525000" cy="94741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Forcast</a:t>
            </a:r>
            <a:endParaRPr lang="en-US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76" y="1262380"/>
            <a:ext cx="10147248" cy="57175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8801"/>
            <a:ext cx="9779000" cy="965199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Data exported</a:t>
            </a:r>
            <a:br>
              <a:rPr lang="en-US" sz="2800" b="1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endParaRPr lang="en-US" sz="28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69820"/>
            <a:ext cx="9890760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382589"/>
            <a:ext cx="9928224" cy="1161731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Forcast</a:t>
            </a:r>
            <a:endParaRPr lang="en-US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828800"/>
            <a:ext cx="10077450" cy="534511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5601"/>
            <a:ext cx="9525000" cy="782319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How to export csv dataset and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powerBI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Excel</a:t>
            </a:r>
            <a:endParaRPr lang="en-US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02080"/>
            <a:ext cx="9662160" cy="57988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3280" y="528321"/>
            <a:ext cx="9616440" cy="76199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Rwanda Green AI Use Integration</a:t>
            </a:r>
            <a:endParaRPr lang="en-US" sz="2800" dirty="0">
              <a:latin typeface="+mn-lt"/>
            </a:endParaRPr>
          </a:p>
        </p:txBody>
      </p:sp>
      <p:sp>
        <p:nvSpPr>
          <p:cNvPr id="6" name="AutoShape 6"/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1371600" y="3956050"/>
            <a:ext cx="640080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15440"/>
            <a:ext cx="9616440" cy="52631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280"/>
            <a:ext cx="8956040" cy="9652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Example of runed </a:t>
            </a:r>
            <a:r>
              <a:rPr lang="en-US" sz="2800" b="1" dirty="0" err="1">
                <a:solidFill>
                  <a:srgbClr val="0070C0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commandes</a:t>
            </a:r>
            <a:endParaRPr lang="en-US" sz="2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64640"/>
            <a:ext cx="5059680" cy="5882640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1279231" y="3117273"/>
            <a:ext cx="1921169" cy="175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CODES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1" y="1564640"/>
            <a:ext cx="5346699" cy="5882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-63503" y="709374"/>
            <a:ext cx="10819000" cy="6141253"/>
          </a:xfrm>
          <a:custGeom>
            <a:avLst/>
            <a:gdLst/>
            <a:ahLst/>
            <a:cxnLst/>
            <a:rect l="l" t="t" r="r" b="b"/>
            <a:pathLst>
              <a:path w="10819000" h="6141253" extrusionOk="0">
                <a:moveTo>
                  <a:pt x="0" y="0"/>
                </a:moveTo>
                <a:lnTo>
                  <a:pt x="10819000" y="0"/>
                </a:lnTo>
                <a:lnTo>
                  <a:pt x="10819000" y="6141254"/>
                </a:lnTo>
                <a:lnTo>
                  <a:pt x="0" y="6141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92;p2"/>
          <p:cNvSpPr txBox="1"/>
          <p:nvPr/>
        </p:nvSpPr>
        <p:spPr>
          <a:xfrm>
            <a:off x="1879600" y="705873"/>
            <a:ext cx="8067040" cy="68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5" b="1" i="0" u="none" strike="noStrike" cap="none" dirty="0">
                <a:solidFill>
                  <a:srgbClr val="2A399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Project overview and rationale</a:t>
            </a:r>
            <a:endParaRPr b="1" dirty="0"/>
          </a:p>
        </p:txBody>
      </p:sp>
      <p:sp>
        <p:nvSpPr>
          <p:cNvPr id="93" name="Google Shape;93;p2"/>
          <p:cNvSpPr txBox="1"/>
          <p:nvPr/>
        </p:nvSpPr>
        <p:spPr>
          <a:xfrm>
            <a:off x="528320" y="1798321"/>
            <a:ext cx="9682480" cy="327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5250" marR="0" lvl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Problem statement</a:t>
            </a:r>
            <a:endParaRPr lang="en-US" sz="2000" b="0" i="0" u="none" strike="noStrike" cap="none" dirty="0">
              <a:solidFill>
                <a:srgbClr val="434343"/>
              </a:solidFill>
              <a:latin typeface="+mn-lt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95250" marR="0" lvl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endParaRPr sz="2000" dirty="0">
              <a:solidFill>
                <a:srgbClr val="434343"/>
              </a:solidFill>
              <a:latin typeface="+mn-lt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95250" algn="just">
              <a:lnSpc>
                <a:spcPct val="138000"/>
              </a:lnSpc>
              <a:buClr>
                <a:srgbClr val="434343"/>
              </a:buClr>
              <a:buSzPts val="2104"/>
            </a:pPr>
            <a:r>
              <a:rPr lang="en-US" sz="2000" dirty="0">
                <a:latin typeface="+mn-lt"/>
              </a:rPr>
              <a:t>Environmental and climate change statistics are often fragmented, outdated, or inconsistent across agencies. This limits their real-time utility in policy design, monitoring, and alignment with national strategies like NST2 and NSDS 4. The current statistical systems may lack integration, interoperability, or the capacity to support climate-smart decision-making.</a:t>
            </a:r>
          </a:p>
          <a:p>
            <a:pPr marL="95250" marR="0" lvl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-63503" y="709374"/>
            <a:ext cx="10819000" cy="6141253"/>
          </a:xfrm>
          <a:custGeom>
            <a:avLst/>
            <a:gdLst/>
            <a:ahLst/>
            <a:cxnLst/>
            <a:rect l="l" t="t" r="r" b="b"/>
            <a:pathLst>
              <a:path w="10819000" h="6141253" extrusionOk="0">
                <a:moveTo>
                  <a:pt x="0" y="0"/>
                </a:moveTo>
                <a:lnTo>
                  <a:pt x="10819000" y="0"/>
                </a:lnTo>
                <a:lnTo>
                  <a:pt x="10819000" y="6141254"/>
                </a:lnTo>
                <a:lnTo>
                  <a:pt x="0" y="6141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Google Shape;92;p2"/>
          <p:cNvSpPr txBox="1"/>
          <p:nvPr/>
        </p:nvSpPr>
        <p:spPr>
          <a:xfrm>
            <a:off x="464706" y="619760"/>
            <a:ext cx="8384654" cy="68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5" b="1" i="0" u="none" strike="noStrike" cap="none" dirty="0">
                <a:solidFill>
                  <a:srgbClr val="2A399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Project overview and rationale</a:t>
            </a:r>
            <a:endParaRPr b="1" dirty="0"/>
          </a:p>
        </p:txBody>
      </p:sp>
      <p:sp>
        <p:nvSpPr>
          <p:cNvPr id="93" name="Google Shape;93;p2"/>
          <p:cNvSpPr txBox="1"/>
          <p:nvPr/>
        </p:nvSpPr>
        <p:spPr>
          <a:xfrm>
            <a:off x="944880" y="1778000"/>
            <a:ext cx="9387426" cy="413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5250" marR="0" lvl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r>
              <a:rPr lang="en-US" sz="2400" b="1" i="0" u="none" strike="noStrike" cap="none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Relevance</a:t>
            </a:r>
            <a:endParaRPr lang="en-US" sz="2400" b="0" i="0" u="none" strike="noStrike" cap="none" dirty="0">
              <a:solidFill>
                <a:srgbClr val="434343"/>
              </a:solidFill>
              <a:latin typeface="+mn-lt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95250" lvl="0" algn="just">
              <a:lnSpc>
                <a:spcPct val="138000"/>
              </a:lnSpc>
              <a:buClr>
                <a:srgbClr val="434343"/>
              </a:buClr>
              <a:buSzPts val="2104"/>
            </a:pPr>
            <a:r>
              <a:rPr lang="en-US" sz="2400" b="1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The </a:t>
            </a:r>
            <a:r>
              <a:rPr lang="en-US" sz="2400" b="1" i="0" u="none" strike="noStrike" cap="none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important of this </a:t>
            </a:r>
            <a:r>
              <a:rPr lang="en-US" sz="2400" b="1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Data Use Case</a:t>
            </a:r>
            <a:r>
              <a:rPr lang="en-US" sz="2400" b="1" i="0" u="none" strike="noStrike" cap="none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for our institution</a:t>
            </a:r>
          </a:p>
          <a:p>
            <a:pPr marL="95250" lvl="0" algn="just">
              <a:lnSpc>
                <a:spcPct val="138000"/>
              </a:lnSpc>
              <a:buClr>
                <a:srgbClr val="434343"/>
              </a:buClr>
              <a:buSzPts val="2104"/>
            </a:pPr>
            <a:endParaRPr lang="en-US" sz="2400" i="0" u="none" strike="noStrike" cap="none" dirty="0">
              <a:solidFill>
                <a:srgbClr val="434343"/>
              </a:solidFill>
              <a:latin typeface="+mn-lt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285750" lvl="0" indent="-28575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NST2 (National Strategy for Transformation) aims to ensure inclusive economic growth while safeguarding ecosystems.</a:t>
            </a:r>
          </a:p>
          <a:p>
            <a:pPr marL="285750" lvl="0" indent="-28575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n-lt"/>
              </a:rPr>
              <a:t>NSDS 4 emphasizes the modernization of statistical systems, with environmental data as a core focus up to 2029 to come up with compilation of green GDP</a:t>
            </a:r>
          </a:p>
          <a:p>
            <a:pPr marL="95250" marR="0" lvl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endParaRPr sz="2105" b="0" i="0" u="none" strike="noStrike" cap="none" dirty="0">
              <a:solidFill>
                <a:srgbClr val="434343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/>
          <p:nvPr/>
        </p:nvSpPr>
        <p:spPr>
          <a:xfrm>
            <a:off x="-127000" y="662747"/>
            <a:ext cx="10819000" cy="6141253"/>
          </a:xfrm>
          <a:custGeom>
            <a:avLst/>
            <a:gdLst/>
            <a:ahLst/>
            <a:cxnLst/>
            <a:rect l="l" t="t" r="r" b="b"/>
            <a:pathLst>
              <a:path w="10819000" h="6141253" extrusionOk="0">
                <a:moveTo>
                  <a:pt x="0" y="0"/>
                </a:moveTo>
                <a:lnTo>
                  <a:pt x="10819000" y="0"/>
                </a:lnTo>
                <a:lnTo>
                  <a:pt x="10819000" y="6141253"/>
                </a:lnTo>
                <a:lnTo>
                  <a:pt x="0" y="6141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9" name="Google Shape;99;p3"/>
          <p:cNvSpPr txBox="1"/>
          <p:nvPr/>
        </p:nvSpPr>
        <p:spPr>
          <a:xfrm>
            <a:off x="2641600" y="416560"/>
            <a:ext cx="5740400" cy="68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5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Methodology </a:t>
            </a:r>
            <a:r>
              <a:rPr lang="en-US" sz="3155" b="1" dirty="0">
                <a:solidFill>
                  <a:schemeClr val="accent1">
                    <a:lumMod val="75000"/>
                  </a:schemeClr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and</a:t>
            </a:r>
            <a:r>
              <a:rPr lang="en-US" sz="3155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</a:t>
            </a:r>
            <a:r>
              <a:rPr lang="en-US" sz="3155" b="1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</a:t>
            </a:r>
            <a:r>
              <a:rPr lang="en-US" sz="3155" b="1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isualisation</a:t>
            </a: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670560" y="1249681"/>
            <a:ext cx="9661746" cy="472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5250" marR="0" lvl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endParaRPr sz="2000" dirty="0">
              <a:latin typeface="+mn-lt"/>
            </a:endParaRPr>
          </a:p>
          <a:p>
            <a:r>
              <a:rPr lang="en-GB" sz="2000" b="1" dirty="0">
                <a:latin typeface="+mn-lt"/>
              </a:rPr>
              <a:t>Time Series Analysis: </a:t>
            </a:r>
            <a:r>
              <a:rPr lang="en-GB" sz="2000" dirty="0">
                <a:latin typeface="+mn-lt"/>
              </a:rPr>
              <a:t>to monitor trends in ecosystems.</a:t>
            </a:r>
          </a:p>
          <a:p>
            <a:r>
              <a:rPr lang="en-GB" sz="2000" b="1" dirty="0">
                <a:latin typeface="+mn-lt"/>
              </a:rPr>
              <a:t>Geospatial Analysis: </a:t>
            </a:r>
            <a:r>
              <a:rPr lang="en-GB" sz="2000" dirty="0">
                <a:latin typeface="+mn-lt"/>
              </a:rPr>
              <a:t>for mapping environmental statistics.</a:t>
            </a:r>
          </a:p>
          <a:p>
            <a:r>
              <a:rPr lang="en-GB" sz="2000" b="1" dirty="0">
                <a:latin typeface="+mn-lt"/>
              </a:rPr>
              <a:t>Machine Learning: </a:t>
            </a:r>
            <a:r>
              <a:rPr lang="en-GB" sz="2000" dirty="0">
                <a:latin typeface="+mn-lt"/>
              </a:rPr>
              <a:t>to forecast future climate scenarios.</a:t>
            </a:r>
          </a:p>
          <a:p>
            <a:r>
              <a:rPr lang="en-GB" sz="2000" b="1" dirty="0">
                <a:latin typeface="+mn-lt"/>
              </a:rPr>
              <a:t>Data Integration: </a:t>
            </a:r>
            <a:r>
              <a:rPr lang="en-GB" sz="2000" dirty="0">
                <a:latin typeface="+mn-lt"/>
              </a:rPr>
              <a:t>linking environmental indicators with SDGs and NST2/NSDS4 targets</a:t>
            </a:r>
          </a:p>
          <a:p>
            <a:pPr marL="114300" indent="0" algn="ctr">
              <a:buNone/>
            </a:pPr>
            <a:endParaRPr lang="en-GB" sz="2000" dirty="0">
              <a:latin typeface="+mn-lt"/>
            </a:endParaRPr>
          </a:p>
          <a:p>
            <a:pPr marL="114300" indent="0" algn="ctr">
              <a:buNone/>
            </a:pPr>
            <a:r>
              <a:rPr lang="en-GB" sz="2000" b="1" dirty="0">
                <a:latin typeface="+mn-lt"/>
              </a:rPr>
              <a:t>Tools and Frameworks</a:t>
            </a:r>
          </a:p>
          <a:p>
            <a:pPr marL="114300" indent="0" algn="ctr">
              <a:buNone/>
            </a:pPr>
            <a:endParaRPr lang="en-GB" sz="2000" b="1" dirty="0">
              <a:latin typeface="+mn-lt"/>
            </a:endParaRPr>
          </a:p>
          <a:p>
            <a:r>
              <a:rPr lang="en-GB" sz="2000" b="1" dirty="0">
                <a:latin typeface="+mn-lt"/>
              </a:rPr>
              <a:t>Data Engineering: </a:t>
            </a:r>
            <a:r>
              <a:rPr lang="en-GB" sz="2000" dirty="0">
                <a:latin typeface="+mn-lt"/>
              </a:rPr>
              <a:t>Python, </a:t>
            </a:r>
          </a:p>
          <a:p>
            <a:r>
              <a:rPr lang="en-GB" sz="2000" b="1" dirty="0">
                <a:latin typeface="+mn-lt"/>
              </a:rPr>
              <a:t>Visualization: </a:t>
            </a:r>
            <a:r>
              <a:rPr lang="en-GB" sz="2000" dirty="0" err="1">
                <a:latin typeface="+mn-lt"/>
              </a:rPr>
              <a:t>Streamlit</a:t>
            </a:r>
            <a:r>
              <a:rPr lang="en-GB" sz="2000" dirty="0">
                <a:latin typeface="+mn-lt"/>
              </a:rPr>
              <a:t>, Dash, </a:t>
            </a:r>
            <a:r>
              <a:rPr lang="en-GB" sz="2000" dirty="0" err="1">
                <a:latin typeface="+mn-lt"/>
              </a:rPr>
              <a:t>Searborn</a:t>
            </a:r>
            <a:r>
              <a:rPr lang="en-GB" sz="2000" dirty="0">
                <a:latin typeface="+mn-lt"/>
              </a:rPr>
              <a:t> (etc)</a:t>
            </a:r>
          </a:p>
          <a:p>
            <a:r>
              <a:rPr lang="en-GB" sz="2000" b="1" dirty="0">
                <a:latin typeface="+mn-lt"/>
              </a:rPr>
              <a:t>Geospatial Tools: G</a:t>
            </a:r>
            <a:r>
              <a:rPr lang="en-GB" sz="2000" dirty="0">
                <a:latin typeface="+mn-lt"/>
              </a:rPr>
              <a:t>GIS</a:t>
            </a:r>
          </a:p>
          <a:p>
            <a:r>
              <a:rPr lang="en-GB" sz="2000" b="1" dirty="0">
                <a:latin typeface="+mn-lt"/>
              </a:rPr>
              <a:t>Backend/API: </a:t>
            </a:r>
            <a:r>
              <a:rPr lang="en-GB" sz="2000" dirty="0" err="1">
                <a:latin typeface="+mn-lt"/>
              </a:rPr>
              <a:t>FastAPI</a:t>
            </a:r>
            <a:r>
              <a:rPr lang="en-GB" sz="2000" dirty="0">
                <a:latin typeface="+mn-lt"/>
              </a:rPr>
              <a:t>, PostgreSQL/</a:t>
            </a:r>
            <a:r>
              <a:rPr lang="en-GB" sz="2000" dirty="0" err="1">
                <a:latin typeface="+mn-lt"/>
              </a:rPr>
              <a:t>PostGIS</a:t>
            </a:r>
            <a:endParaRPr lang="en-GB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Metadata</a:t>
            </a:r>
            <a:endParaRPr lang="en-GB" sz="2000" dirty="0">
              <a:latin typeface="+mn-lt"/>
            </a:endParaRPr>
          </a:p>
          <a:p>
            <a:pPr marL="95250" marR="0" lvl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/>
          <p:nvPr/>
        </p:nvSpPr>
        <p:spPr>
          <a:xfrm>
            <a:off x="102300" y="1174983"/>
            <a:ext cx="10819000" cy="6141253"/>
          </a:xfrm>
          <a:custGeom>
            <a:avLst/>
            <a:gdLst/>
            <a:ahLst/>
            <a:cxnLst/>
            <a:rect l="l" t="t" r="r" b="b"/>
            <a:pathLst>
              <a:path w="10819000" h="6141253" extrusionOk="0">
                <a:moveTo>
                  <a:pt x="0" y="0"/>
                </a:moveTo>
                <a:lnTo>
                  <a:pt x="10819000" y="0"/>
                </a:lnTo>
                <a:lnTo>
                  <a:pt x="10819000" y="6141253"/>
                </a:lnTo>
                <a:lnTo>
                  <a:pt x="0" y="6141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9" name="Google Shape;99;p3"/>
          <p:cNvSpPr txBox="1"/>
          <p:nvPr/>
        </p:nvSpPr>
        <p:spPr>
          <a:xfrm>
            <a:off x="2476500" y="278541"/>
            <a:ext cx="57404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Team Roles &amp; Responsibilities</a:t>
            </a:r>
            <a:endParaRPr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1200" y="881782"/>
          <a:ext cx="9982200" cy="4721935"/>
        </p:xfrm>
        <a:graphic>
          <a:graphicData uri="http://schemas.openxmlformats.org/drawingml/2006/table">
            <a:tbl>
              <a:tblPr/>
              <a:tblGrid>
                <a:gridCol w="5829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Role</a:t>
                      </a:r>
                    </a:p>
                    <a:p>
                      <a:pPr>
                        <a:buNone/>
                      </a:pPr>
                      <a:endParaRPr lang="en-US" sz="2000" b="1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Core Responsibility</a:t>
                      </a:r>
                    </a:p>
                    <a:p>
                      <a:pPr>
                        <a:buNone/>
                      </a:pPr>
                      <a:endParaRPr lang="en-US" sz="2000" b="1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b="1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888">
                <a:tc>
                  <a:txBody>
                    <a:bodyPr/>
                    <a:lstStyle/>
                    <a:p>
                      <a:r>
                        <a:rPr lang="en-US" sz="2000" b="1" dirty="0"/>
                        <a:t>Data Management  with Cleaning and </a:t>
                      </a:r>
                      <a:r>
                        <a:rPr lang="en-US" sz="2000" dirty="0"/>
                        <a:t>Statistical Modelling </a:t>
                      </a:r>
                      <a:endParaRPr lang="en-US" sz="2000" b="1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USABYIMANA Monique</a:t>
                      </a:r>
                      <a:endParaRPr lang="en-US" sz="20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endParaRPr lang="en-US" sz="14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Data Engineering, Statistical Modelling, Machine Leaning and data visualization Team Lead</a:t>
                      </a:r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NKUNDIMANA Donath</a:t>
                      </a:r>
                      <a:endParaRPr lang="en-US" sz="20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endParaRPr lang="en-US" sz="14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2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Project Systems Engineer and Core Backend Developer </a:t>
                      </a:r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HANYURINEZA Emmanuel</a:t>
                      </a:r>
                      <a:endParaRPr lang="en-US" sz="20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endParaRPr lang="en-US" sz="14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72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AI Senior Developer and Full System Automation With quality Assurance</a:t>
                      </a:r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000" b="1" dirty="0"/>
                    </a:p>
                    <a:p>
                      <a:pPr>
                        <a:buNone/>
                      </a:pPr>
                      <a:endParaRPr lang="en-US" sz="2000" b="1" dirty="0"/>
                    </a:p>
                    <a:p>
                      <a:pPr>
                        <a:buNone/>
                      </a:pPr>
                      <a:r>
                        <a:rPr lang="en-US" sz="2000" b="1" dirty="0"/>
                        <a:t>INGABIRE Annonciata</a:t>
                      </a:r>
                    </a:p>
                    <a:p>
                      <a:pPr>
                        <a:buNone/>
                      </a:pPr>
                      <a:endParaRPr lang="en-US" sz="2000" b="1" dirty="0"/>
                    </a:p>
                    <a:p>
                      <a:pPr>
                        <a:buNone/>
                      </a:pPr>
                      <a:endParaRPr lang="en-US" sz="2000" b="1" dirty="0"/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/>
          <p:nvPr/>
        </p:nvSpPr>
        <p:spPr>
          <a:xfrm>
            <a:off x="102300" y="1174983"/>
            <a:ext cx="10819000" cy="6141253"/>
          </a:xfrm>
          <a:custGeom>
            <a:avLst/>
            <a:gdLst/>
            <a:ahLst/>
            <a:cxnLst/>
            <a:rect l="l" t="t" r="r" b="b"/>
            <a:pathLst>
              <a:path w="10819000" h="6141253" extrusionOk="0">
                <a:moveTo>
                  <a:pt x="0" y="0"/>
                </a:moveTo>
                <a:lnTo>
                  <a:pt x="10819000" y="0"/>
                </a:lnTo>
                <a:lnTo>
                  <a:pt x="10819000" y="6141253"/>
                </a:lnTo>
                <a:lnTo>
                  <a:pt x="0" y="6141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9" name="Google Shape;99;p3"/>
          <p:cNvSpPr txBox="1"/>
          <p:nvPr/>
        </p:nvSpPr>
        <p:spPr>
          <a:xfrm>
            <a:off x="2476500" y="278541"/>
            <a:ext cx="574040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Team Responsibilities</a:t>
            </a:r>
            <a:endParaRPr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11200" y="881782"/>
          <a:ext cx="9123680" cy="5290212"/>
        </p:xfrm>
        <a:graphic>
          <a:graphicData uri="http://schemas.openxmlformats.org/drawingml/2006/table">
            <a:tbl>
              <a:tblPr/>
              <a:tblGrid>
                <a:gridCol w="8749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/>
                        <a:t>Key Activities </a:t>
                      </a:r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b="1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514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Oversees project alignment with </a:t>
                      </a:r>
                      <a:r>
                        <a:rPr lang="en-US" sz="2400" b="1" dirty="0"/>
                        <a:t>NST2</a:t>
                      </a:r>
                      <a:r>
                        <a:rPr lang="en-US" sz="2400" dirty="0"/>
                        <a:t> and </a:t>
                      </a:r>
                      <a:r>
                        <a:rPr lang="en-US" sz="2400" b="1" dirty="0"/>
                        <a:t>NSDS 4</a:t>
                      </a:r>
                      <a:r>
                        <a:rPr lang="en-US" sz="2400" dirty="0"/>
                        <a:t> priorities. </a:t>
                      </a:r>
                    </a:p>
                    <a:p>
                      <a:pPr lvl="1">
                        <a:buNone/>
                      </a:pPr>
                      <a:endParaRPr lang="en-US" sz="24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endParaRPr lang="en-US" sz="14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7976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Builds and maintains the </a:t>
                      </a:r>
                      <a:r>
                        <a:rPr lang="en-US" sz="2400" b="1" dirty="0"/>
                        <a:t>interactive data platform/dashboard</a:t>
                      </a:r>
                      <a:r>
                        <a:rPr lang="en-US" sz="2400" dirty="0"/>
                        <a:t>. Ensures the user interface is intuitive, accessible, and accurately displays all statistical indicators.</a:t>
                      </a:r>
                    </a:p>
                    <a:p>
                      <a:pPr lvl="1">
                        <a:buNone/>
                      </a:pPr>
                      <a:endParaRPr lang="en-US" sz="24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endParaRPr lang="en-US" sz="14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473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2400" dirty="0"/>
                        <a:t>Builds and maintains the </a:t>
                      </a:r>
                      <a:r>
                        <a:rPr lang="en-US" sz="2400" b="1" dirty="0"/>
                        <a:t>interactive data platform/dashboard</a:t>
                      </a:r>
                      <a:r>
                        <a:rPr lang="en-US" sz="2400" dirty="0"/>
                        <a:t>. Ensures the user interface is intuitive, accessible, and accurately displays all statistical indicators.</a:t>
                      </a:r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endParaRPr lang="en-US" sz="14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797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b="1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/>
                    </a:p>
                  </a:txBody>
                  <a:tcPr marL="71463" marR="71463" marT="35731" marB="357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/>
          <p:nvPr/>
        </p:nvSpPr>
        <p:spPr>
          <a:xfrm>
            <a:off x="-63503" y="709374"/>
            <a:ext cx="10819000" cy="6141253"/>
          </a:xfrm>
          <a:custGeom>
            <a:avLst/>
            <a:gdLst/>
            <a:ahLst/>
            <a:cxnLst/>
            <a:rect l="l" t="t" r="r" b="b"/>
            <a:pathLst>
              <a:path w="10819000" h="6141253" extrusionOk="0">
                <a:moveTo>
                  <a:pt x="0" y="0"/>
                </a:moveTo>
                <a:lnTo>
                  <a:pt x="10819000" y="0"/>
                </a:lnTo>
                <a:lnTo>
                  <a:pt x="10819000" y="6141254"/>
                </a:lnTo>
                <a:lnTo>
                  <a:pt x="0" y="6141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6" name="Google Shape;106;p4"/>
          <p:cNvSpPr txBox="1"/>
          <p:nvPr/>
        </p:nvSpPr>
        <p:spPr>
          <a:xfrm>
            <a:off x="3403600" y="1305325"/>
            <a:ext cx="4978400" cy="68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5" b="0" i="0" u="none" strike="noStrike" cap="none" dirty="0">
                <a:solidFill>
                  <a:srgbClr val="2A399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Progress and achievements</a:t>
            </a:r>
            <a:endParaRPr dirty="0"/>
          </a:p>
        </p:txBody>
      </p:sp>
      <p:sp>
        <p:nvSpPr>
          <p:cNvPr id="107" name="Google Shape;107;p4"/>
          <p:cNvSpPr txBox="1"/>
          <p:nvPr/>
        </p:nvSpPr>
        <p:spPr>
          <a:xfrm>
            <a:off x="999300" y="2276550"/>
            <a:ext cx="9355800" cy="2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5250" marR="0" lvl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Key achievements</a:t>
            </a:r>
            <a:endParaRPr sz="2800" b="0" i="0" u="none" strike="noStrike" cap="none" dirty="0">
              <a:solidFill>
                <a:srgbClr val="434343"/>
              </a:solidFill>
              <a:latin typeface="+mn-lt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95250" marR="0" lvl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Actual product</a:t>
            </a:r>
            <a:r>
              <a:rPr lang="en-US" sz="2800" b="1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:</a:t>
            </a:r>
            <a:r>
              <a:rPr lang="en-US" sz="2800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</a:t>
            </a:r>
            <a:r>
              <a:rPr lang="en-US" sz="2800" b="0" i="0" u="none" strike="noStrike" cap="none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Demo screenshots </a:t>
            </a:r>
            <a:endParaRPr sz="2800" dirty="0">
              <a:solidFill>
                <a:srgbClr val="434343"/>
              </a:solidFill>
              <a:latin typeface="+mn-lt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95250" marR="0" lvl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4"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Current status:</a:t>
            </a:r>
            <a:r>
              <a:rPr lang="en-US" sz="2800" b="0" i="0" u="none" strike="noStrike" cap="none" dirty="0">
                <a:solidFill>
                  <a:srgbClr val="434343"/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the present stage of our project (data collection, analysis, model development, visualization)</a:t>
            </a:r>
            <a:endParaRPr sz="2800" dirty="0"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25121"/>
            <a:ext cx="9662160" cy="118871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Brief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visualisation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on the project samples</a:t>
            </a:r>
            <a:b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Interactive dashboard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921164"/>
            <a:ext cx="10104120" cy="5676900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166755" y="5476009"/>
            <a:ext cx="3771900" cy="997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3" action="ppaction://hlinkfile"/>
              </a:rPr>
              <a:t>file:///F:/BD_DR/Projects/DSCBI/GreenFundTeamNISR/output/Green_Visualization.html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694</Words>
  <Application>Microsoft Office PowerPoint</Application>
  <PresentationFormat>Custom</PresentationFormat>
  <Paragraphs>87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Wingdings</vt:lpstr>
      <vt:lpstr>IBM Plex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visualisation on the project samples Interactive dashboard</vt:lpstr>
      <vt:lpstr>Brief visualization on the project samples</vt:lpstr>
      <vt:lpstr>PowerPoint Presentation</vt:lpstr>
      <vt:lpstr>PowerPoint Presentation</vt:lpstr>
      <vt:lpstr>PowerPoint Presentation</vt:lpstr>
      <vt:lpstr>Brief visualisation on the project samples Interactive dashboard</vt:lpstr>
      <vt:lpstr>Brief visualization on the project samples Interactive dashboard </vt:lpstr>
      <vt:lpstr>Brief visualisation on the project samples Interactive dashboard</vt:lpstr>
      <vt:lpstr>Brief visualisation on the project samples Interactive dashboard</vt:lpstr>
      <vt:lpstr>Brief visualisation on the project samples Interactive dashboard</vt:lpstr>
      <vt:lpstr>Brief visualisation on the project samples Interactive dashboard</vt:lpstr>
      <vt:lpstr>Brief visualisation on the project samples Interactive dashboard</vt:lpstr>
      <vt:lpstr>Brief visualisation on the project samples Interactive dashboard</vt:lpstr>
      <vt:lpstr>Brief visualisation on the project samples Interactive dashboard</vt:lpstr>
      <vt:lpstr>Brief visualisation on the project samples Interactive dashboard</vt:lpstr>
      <vt:lpstr>Brief visualisation on the project samples Forcast</vt:lpstr>
      <vt:lpstr>Brief visualisation on the project samples Data exported </vt:lpstr>
      <vt:lpstr>Brief visualisation on the project samples Forcast</vt:lpstr>
      <vt:lpstr>Brief visualisation on the project samples How to export csv dataset and powerBI Excel</vt:lpstr>
      <vt:lpstr>Rwanda Green AI Use Integration</vt:lpstr>
      <vt:lpstr>Brief visualisation on the project samples Example of runed commandes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Donath NKUNDIMANA</dc:creator>
  <cp:lastModifiedBy>Donath NKUNDIMANA</cp:lastModifiedBy>
  <cp:revision>23</cp:revision>
  <dcterms:created xsi:type="dcterms:W3CDTF">2006-08-16T00:00:00Z</dcterms:created>
  <dcterms:modified xsi:type="dcterms:W3CDTF">2026-01-16T16:02:25Z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FD29AF10E8DA46AF8557DC6DEA753967_12</vt:lpwstr>
  </property>
  <property fmtid="{D5CDD505-2E9C-101B-9397-08002B2CF9AE}" pid="3" name="KSOProductBuildVer">
    <vt:lpwstr>1033-12.2.0.23196</vt:lpwstr>
  </property>
</Properties>
</file>